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5" r:id="rId13"/>
  </p:sldIdLst>
  <p:sldSz cx="18288000" cy="10287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>
      <p:cViewPr varScale="1">
        <p:scale>
          <a:sx n="75" d="100"/>
          <a:sy n="75" d="100"/>
        </p:scale>
        <p:origin x="3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53511" tIns="26755" rIns="53511" bIns="26755" rtlCol="0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967" y="0"/>
            <a:ext cx="2945659" cy="498055"/>
          </a:xfrm>
          <a:prstGeom prst="rect">
            <a:avLst/>
          </a:prstGeom>
        </p:spPr>
        <p:txBody>
          <a:bodyPr vert="horz" lIns="53511" tIns="26755" rIns="53511" bIns="26755" rtlCol="0"/>
          <a:lstStyle>
            <a:lvl1pPr algn="r">
              <a:defRPr sz="700"/>
            </a:lvl1pPr>
          </a:lstStyle>
          <a:p>
            <a:fld id="{04396AE7-16D5-49EC-A48B-A8E74B7CDF19}" type="datetimeFigureOut">
              <a:rPr lang="ko-KR" altLang="en-US" smtClean="0"/>
              <a:t>2023-06-19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445"/>
            <a:ext cx="2945659" cy="497193"/>
          </a:xfrm>
          <a:prstGeom prst="rect">
            <a:avLst/>
          </a:prstGeom>
        </p:spPr>
        <p:txBody>
          <a:bodyPr vert="horz" lIns="53511" tIns="26755" rIns="53511" bIns="26755" rtlCol="0" anchor="b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967" y="9429445"/>
            <a:ext cx="2945659" cy="497193"/>
          </a:xfrm>
          <a:prstGeom prst="rect">
            <a:avLst/>
          </a:prstGeom>
        </p:spPr>
        <p:txBody>
          <a:bodyPr vert="horz" lIns="53511" tIns="26755" rIns="53511" bIns="26755" rtlCol="0" anchor="b"/>
          <a:lstStyle>
            <a:lvl1pPr algn="r">
              <a:defRPr sz="700"/>
            </a:lvl1pPr>
          </a:lstStyle>
          <a:p>
            <a:fld id="{D740542C-074D-4E26-BCBC-E27F273D5E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209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C9096-EBE4-4BBF-8E69-1F5A439F940C}" type="datetimeFigureOut">
              <a:rPr lang="ko-KR" altLang="en-US" smtClean="0"/>
              <a:t>2023-06-19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EBB39-FF93-407C-8F29-8B506F111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53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연수 선생님들 안녕하십니까</a:t>
            </a:r>
            <a:r>
              <a:rPr lang="en-US" altLang="ko-KR" dirty="0" smtClean="0"/>
              <a:t>?! </a:t>
            </a:r>
            <a:r>
              <a:rPr lang="ko-KR" altLang="en-US" dirty="0" smtClean="0"/>
              <a:t>공주대학교 특수교육종합연수원 </a:t>
            </a:r>
            <a:r>
              <a:rPr lang="ko-KR" altLang="en-US" dirty="0" err="1" smtClean="0"/>
              <a:t>조승철</a:t>
            </a:r>
            <a:r>
              <a:rPr lang="ko-KR" altLang="en-US" dirty="0" smtClean="0"/>
              <a:t> 연구원입니다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지금부터 </a:t>
            </a:r>
            <a:r>
              <a:rPr lang="en-US" altLang="ko-KR" dirty="0" smtClean="0"/>
              <a:t>2023</a:t>
            </a:r>
            <a:r>
              <a:rPr lang="ko-KR" altLang="en-US" dirty="0" smtClean="0"/>
              <a:t>년도 직무연수 </a:t>
            </a:r>
            <a:r>
              <a:rPr lang="ko-KR" altLang="en-US" dirty="0" err="1" smtClean="0"/>
              <a:t>행동분석</a:t>
            </a:r>
            <a:r>
              <a:rPr lang="ko-KR" altLang="en-US" dirty="0" smtClean="0"/>
              <a:t> 전문가 과정 설명회를 시작하도록 하겠습니다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우선 엄격한 절차를 거쳐 선발되신 인천교육청 소속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분의 선생님들 </a:t>
            </a:r>
            <a:r>
              <a:rPr lang="ko-KR" altLang="en-US" dirty="0" err="1" smtClean="0"/>
              <a:t>축하드립니다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또한 이론과 실습 과정을 연계하여 지원함으로써 </a:t>
            </a:r>
            <a:r>
              <a:rPr lang="ko-KR" altLang="en-US" dirty="0" err="1" smtClean="0"/>
              <a:t>행동분석</a:t>
            </a:r>
            <a:r>
              <a:rPr lang="ko-KR" altLang="en-US" dirty="0" smtClean="0"/>
              <a:t> 전문가 </a:t>
            </a:r>
            <a:r>
              <a:rPr lang="ko-KR" altLang="en-US" dirty="0" err="1" smtClean="0"/>
              <a:t>자격취득의</a:t>
            </a:r>
            <a:r>
              <a:rPr lang="ko-KR" altLang="en-US" dirty="0" smtClean="0"/>
              <a:t> 가장 이상적인 지원계획을 수립하신 장학사님과 인천교육청의 노고에 감사드립니다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오늘 설명회는 연수에 대한 간략한 안내와 질의응답으로 구성하였습니다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 연수는</a:t>
            </a:r>
            <a:r>
              <a:rPr lang="ko-KR" altLang="en-US" baseline="0" dirty="0" smtClean="0"/>
              <a:t> 저의 연수원과 한국행동분석학회가 함께 하는 연수입니다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이 자리에 한국행동분석학회 이선희 이사님을 함께 모셨습니다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특별히 임상실습 과정에 대한 질의응답은 이선희 이사님께서 진행해 주시겠습니다</a:t>
            </a:r>
            <a:r>
              <a:rPr lang="en-US" altLang="ko-KR" baseline="0" dirty="0" smtClean="0"/>
              <a:t>.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BB39-FF93-407C-8F29-8B506F11160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803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다음 장도 </a:t>
            </a:r>
            <a:r>
              <a:rPr lang="ko-KR" altLang="en-US" dirty="0" err="1" smtClean="0"/>
              <a:t>출결관리에</a:t>
            </a:r>
            <a:r>
              <a:rPr lang="ko-KR" altLang="en-US" dirty="0" smtClean="0"/>
              <a:t> 대한 내용입니다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자기주도학습 콘텐츠와 실시간 연수의 결석 </a:t>
            </a:r>
            <a:r>
              <a:rPr lang="ko-KR" altLang="en-US" dirty="0" err="1" smtClean="0"/>
              <a:t>시수만큼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시수</a:t>
            </a:r>
            <a:r>
              <a:rPr lang="ko-KR" altLang="en-US" dirty="0" smtClean="0"/>
              <a:t> 당 </a:t>
            </a:r>
            <a:r>
              <a:rPr lang="en-US" altLang="ko-KR" dirty="0" smtClean="0"/>
              <a:t>1</a:t>
            </a:r>
            <a:r>
              <a:rPr lang="ko-KR" altLang="en-US" dirty="0" smtClean="0"/>
              <a:t>점이 감점됩니다</a:t>
            </a:r>
            <a:r>
              <a:rPr lang="en-US" altLang="ko-KR" dirty="0" smtClean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결석이 공결처리되는 경우 출석 점수에 감점으로 작용하지 않습니다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감점 만 되지 않을 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교과목 별 최소 이수 </a:t>
            </a:r>
            <a:r>
              <a:rPr lang="ko-KR" altLang="en-US" dirty="0" err="1" smtClean="0"/>
              <a:t>시수인</a:t>
            </a:r>
            <a:r>
              <a:rPr lang="ko-KR" altLang="en-US" dirty="0" smtClean="0"/>
              <a:t> </a:t>
            </a:r>
            <a:r>
              <a:rPr lang="en-US" altLang="ko-KR" dirty="0" smtClean="0"/>
              <a:t>34</a:t>
            </a:r>
            <a:r>
              <a:rPr lang="ko-KR" altLang="en-US" dirty="0" smtClean="0"/>
              <a:t>시간 이상 이수해 주셔야 합니다</a:t>
            </a:r>
            <a:r>
              <a:rPr lang="en-US" altLang="ko-KR" dirty="0" smtClean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질병 외에 아래 사유에 해당하는 경우에도 동일하게 적용합니다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BB39-FF93-407C-8F29-8B506F11160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324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이상으로 </a:t>
            </a:r>
            <a:r>
              <a:rPr lang="ko-KR" altLang="en-US" dirty="0" err="1" smtClean="0"/>
              <a:t>이론과정에</a:t>
            </a:r>
            <a:r>
              <a:rPr lang="ko-KR" altLang="en-US" dirty="0" smtClean="0"/>
              <a:t> 대한 설명을 마치겠습니다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실습과정</a:t>
            </a:r>
            <a:r>
              <a:rPr lang="ko-KR" altLang="en-US" dirty="0" smtClean="0"/>
              <a:t> 설명에 들어가기 앞서 질문이 있으시면 답변해 드리도록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BB39-FF93-407C-8F29-8B506F11160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488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BB39-FF93-407C-8F29-8B506F11160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48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BB39-FF93-407C-8F29-8B506F11160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03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</a:t>
            </a:r>
            <a:r>
              <a:rPr lang="ko-KR" altLang="en-US" dirty="0" err="1" smtClean="0"/>
              <a:t>이론과정</a:t>
            </a:r>
            <a:r>
              <a:rPr lang="ko-KR" altLang="en-US" dirty="0" smtClean="0"/>
              <a:t> 연수에 대한 간략한 소개를 드리겠습니다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</a:t>
            </a:r>
            <a:r>
              <a:rPr lang="ko-KR" altLang="en-US" baseline="0" dirty="0" smtClean="0"/>
              <a:t> 연수는 교육현장에 </a:t>
            </a:r>
            <a:r>
              <a:rPr lang="ko-KR" altLang="en-US" baseline="0" dirty="0" err="1" smtClean="0"/>
              <a:t>도전행동</a:t>
            </a:r>
            <a:r>
              <a:rPr lang="ko-KR" altLang="en-US" baseline="0" dirty="0" smtClean="0"/>
              <a:t> 중재 사례를 지도하고 감독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자문 할 수 있는 </a:t>
            </a:r>
            <a:r>
              <a:rPr lang="ko-KR" altLang="en-US" baseline="0" dirty="0" err="1" smtClean="0"/>
              <a:t>행동분석</a:t>
            </a:r>
            <a:r>
              <a:rPr lang="ko-KR" altLang="en-US" baseline="0" dirty="0" smtClean="0"/>
              <a:t> 전문가 자격증을 취득하고 하는 특수교사 선생님을 대상으로 하계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동계 두 학기 동안 </a:t>
            </a:r>
            <a:r>
              <a:rPr lang="en-US" altLang="ko-KR" baseline="0" dirty="0" smtClean="0"/>
              <a:t>270</a:t>
            </a:r>
            <a:r>
              <a:rPr lang="ko-KR" altLang="en-US" baseline="0" dirty="0" smtClean="0"/>
              <a:t>시간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총 </a:t>
            </a:r>
            <a:r>
              <a:rPr lang="en-US" altLang="ko-KR" baseline="0" dirty="0" smtClean="0"/>
              <a:t>6</a:t>
            </a:r>
            <a:r>
              <a:rPr lang="ko-KR" altLang="en-US" baseline="0" dirty="0" smtClean="0"/>
              <a:t>과목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의 연수가 진행됩니다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하계연수</a:t>
            </a:r>
            <a:r>
              <a:rPr lang="ko-KR" altLang="en-US" baseline="0" dirty="0" smtClean="0"/>
              <a:t> 일정은 </a:t>
            </a:r>
            <a:r>
              <a:rPr lang="ko-KR" altLang="en-US" baseline="0" dirty="0" err="1" smtClean="0"/>
              <a:t>안내받으신</a:t>
            </a:r>
            <a:r>
              <a:rPr lang="ko-KR" altLang="en-US" baseline="0" dirty="0" smtClean="0"/>
              <a:t> 바와 같이 </a:t>
            </a:r>
            <a:r>
              <a:rPr lang="en-US" altLang="ko-KR" baseline="0" dirty="0" smtClean="0"/>
              <a:t>7</a:t>
            </a:r>
            <a:r>
              <a:rPr lang="ko-KR" altLang="en-US" baseline="0" dirty="0" smtClean="0"/>
              <a:t>월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일부터 </a:t>
            </a:r>
            <a:r>
              <a:rPr lang="en-US" altLang="ko-KR" baseline="0" dirty="0" smtClean="0"/>
              <a:t>8</a:t>
            </a:r>
            <a:r>
              <a:rPr lang="ko-KR" altLang="en-US" baseline="0" dirty="0" smtClean="0"/>
              <a:t>월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일까지 진행됩니다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연수는 </a:t>
            </a:r>
            <a:r>
              <a:rPr lang="en-US" altLang="ko-KR" baseline="0" dirty="0" smtClean="0"/>
              <a:t>100% </a:t>
            </a:r>
            <a:r>
              <a:rPr lang="ko-KR" altLang="en-US" baseline="0" dirty="0" err="1" smtClean="0"/>
              <a:t>원격연수로</a:t>
            </a:r>
            <a:r>
              <a:rPr lang="ko-KR" altLang="en-US" baseline="0" dirty="0" smtClean="0"/>
              <a:t> 진행되고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실시간 쌍방향 및 콘텐츠로 진행됩니다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BB39-FF93-407C-8F29-8B506F11160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62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다음으로 운영방법 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수강신청 및 </a:t>
            </a:r>
            <a:r>
              <a:rPr lang="ko-KR" altLang="en-US" dirty="0" err="1" smtClean="0"/>
              <a:t>이수증</a:t>
            </a:r>
            <a:r>
              <a:rPr lang="ko-KR" altLang="en-US" dirty="0" smtClean="0"/>
              <a:t> 발급은 저희 연수원 사이트에서 진행되고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연수 공지 및 안내는 </a:t>
            </a:r>
            <a:r>
              <a:rPr lang="en-US" altLang="ko-KR" dirty="0" smtClean="0"/>
              <a:t>LMS</a:t>
            </a:r>
            <a:r>
              <a:rPr lang="ko-KR" altLang="en-US" dirty="0" smtClean="0"/>
              <a:t>또는 문자를 이용해 주로 안내할 예정입니다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학기에는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3</a:t>
            </a:r>
            <a:r>
              <a:rPr lang="ko-KR" altLang="en-US" dirty="0" smtClean="0"/>
              <a:t>일부터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11</a:t>
            </a:r>
            <a:r>
              <a:rPr lang="ko-KR" altLang="en-US" dirty="0" smtClean="0"/>
              <a:t>일 까지 총 </a:t>
            </a:r>
            <a:r>
              <a:rPr lang="en-US" altLang="ko-KR" dirty="0" smtClean="0"/>
              <a:t>6</a:t>
            </a:r>
            <a:r>
              <a:rPr lang="ko-KR" altLang="en-US" dirty="0" smtClean="0"/>
              <a:t>주 동안 진행됩니다</a:t>
            </a:r>
            <a:r>
              <a:rPr lang="en-US" altLang="ko-KR" dirty="0" smtClean="0"/>
              <a:t>. 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3</a:t>
            </a:r>
            <a:r>
              <a:rPr lang="ko-KR" altLang="en-US" dirty="0" smtClean="0"/>
              <a:t>일부터 </a:t>
            </a:r>
            <a:r>
              <a:rPr lang="en-US" altLang="ko-KR" dirty="0" smtClean="0"/>
              <a:t>21</a:t>
            </a:r>
            <a:r>
              <a:rPr lang="ko-KR" altLang="en-US" dirty="0" smtClean="0"/>
              <a:t>일까지는 자기주도 학습으로 진행되는데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자기주도 학습기간에는 선생님들이 방학을 하지 않았기 때문에 저희가 연수원 사이트에 녹화된 동영상을 시청하시면 출석으로 대체 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이어서 그 다음주인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24</a:t>
            </a:r>
            <a:r>
              <a:rPr lang="ko-KR" altLang="en-US" dirty="0" smtClean="0"/>
              <a:t>일부터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11</a:t>
            </a:r>
            <a:r>
              <a:rPr lang="ko-KR" altLang="en-US" dirty="0" smtClean="0"/>
              <a:t>일까지는 실시간 쌍방향 줌 수업이 이루어지는데 이 세부사항은 뒤에 가서 자세히 설명 해드리도록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BB39-FF93-407C-8F29-8B506F11160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27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다음은 교육과정 및 강사입니다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교육과정은 한국행동분석학회의 행동분석전문가 자격</a:t>
            </a:r>
            <a:r>
              <a:rPr lang="ko-KR" altLang="en-US" baseline="0" dirty="0" smtClean="0"/>
              <a:t> 규정에서 인정하는 </a:t>
            </a:r>
            <a:r>
              <a:rPr lang="en-US" altLang="ko-KR" baseline="0" dirty="0" smtClean="0"/>
              <a:t>18</a:t>
            </a:r>
            <a:r>
              <a:rPr lang="ko-KR" altLang="en-US" baseline="0" dirty="0" smtClean="0"/>
              <a:t>학점 필수과목으로 편성되어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교과목과 강사는 아래 표를 참고해 주시면 되겠습니다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BB39-FF93-407C-8F29-8B506F11160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0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표는 실시간 쌍방향 줌 수업에 대한 세부 시간표 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선생님들의 </a:t>
            </a:r>
            <a:r>
              <a:rPr lang="ko-KR" altLang="en-US" dirty="0" err="1" smtClean="0"/>
              <a:t>방학일정을</a:t>
            </a:r>
            <a:r>
              <a:rPr lang="ko-KR" altLang="en-US" dirty="0" smtClean="0"/>
              <a:t> 고려하여 </a:t>
            </a:r>
            <a:r>
              <a:rPr lang="en-US" altLang="ko-KR" dirty="0" smtClean="0"/>
              <a:t>A</a:t>
            </a:r>
            <a:r>
              <a:rPr lang="ko-KR" altLang="en-US" dirty="0" smtClean="0"/>
              <a:t>반과 </a:t>
            </a:r>
            <a:r>
              <a:rPr lang="en-US" altLang="ko-KR" dirty="0" smtClean="0"/>
              <a:t>B</a:t>
            </a:r>
            <a:r>
              <a:rPr lang="ko-KR" altLang="en-US" dirty="0" smtClean="0"/>
              <a:t>반으로 운영됩니다</a:t>
            </a:r>
            <a:r>
              <a:rPr lang="en-US" altLang="ko-KR" dirty="0" smtClean="0"/>
              <a:t>. A</a:t>
            </a:r>
            <a:r>
              <a:rPr lang="ko-KR" altLang="en-US" dirty="0" smtClean="0"/>
              <a:t>반의 경우는 보시다시피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24</a:t>
            </a:r>
            <a:r>
              <a:rPr lang="ko-KR" altLang="en-US" dirty="0" smtClean="0"/>
              <a:t>일에 시작해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</a:t>
            </a:r>
            <a:r>
              <a:rPr lang="en-US" altLang="ko-KR" dirty="0" smtClean="0"/>
              <a:t>4</a:t>
            </a:r>
            <a:r>
              <a:rPr lang="ko-KR" altLang="en-US" dirty="0" smtClean="0"/>
              <a:t>일에 연수가 끝나게 되고</a:t>
            </a:r>
            <a:r>
              <a:rPr lang="en-US" altLang="ko-KR" dirty="0" smtClean="0"/>
              <a:t>, B</a:t>
            </a:r>
            <a:r>
              <a:rPr lang="ko-KR" altLang="en-US" dirty="0" smtClean="0"/>
              <a:t>반의 경우 </a:t>
            </a:r>
            <a:r>
              <a:rPr lang="en-US" altLang="ko-KR" dirty="0" smtClean="0"/>
              <a:t>A</a:t>
            </a:r>
            <a:r>
              <a:rPr lang="ko-KR" altLang="en-US" dirty="0" smtClean="0"/>
              <a:t>반보다 일주일 늦은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31</a:t>
            </a:r>
            <a:r>
              <a:rPr lang="ko-KR" altLang="en-US" dirty="0" smtClean="0"/>
              <a:t>일에 시작하여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11</a:t>
            </a:r>
            <a:r>
              <a:rPr lang="ko-KR" altLang="en-US" dirty="0" smtClean="0"/>
              <a:t>일에 연수가 끝나게 됩니다</a:t>
            </a:r>
            <a:r>
              <a:rPr lang="en-US" altLang="ko-KR" dirty="0" smtClean="0"/>
              <a:t>. B</a:t>
            </a:r>
            <a:r>
              <a:rPr lang="ko-KR" altLang="en-US" dirty="0" err="1" smtClean="0"/>
              <a:t>반선생님의</a:t>
            </a:r>
            <a:r>
              <a:rPr lang="ko-KR" altLang="en-US" dirty="0" smtClean="0"/>
              <a:t> 경우는 반 확정 문자를 </a:t>
            </a:r>
            <a:r>
              <a:rPr lang="ko-KR" altLang="en-US" dirty="0" err="1" smtClean="0"/>
              <a:t>받으셨을겁니다</a:t>
            </a:r>
            <a:r>
              <a:rPr lang="en-US" altLang="ko-KR" dirty="0" smtClean="0"/>
              <a:t>. A</a:t>
            </a:r>
            <a:r>
              <a:rPr lang="ko-KR" altLang="en-US" dirty="0" smtClean="0"/>
              <a:t>반에 편성된 선생님들에게는 아직 문자를 보내지 않았고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추후에 반 확정 문자를 보낼 예정입니다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BB39-FF93-407C-8F29-8B506F11160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992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각 교과목 별로 활동과 평가점수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출결 사항을 종합적으로 평가하며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교과목별</a:t>
            </a:r>
            <a:r>
              <a:rPr lang="ko-KR" altLang="en-US" dirty="0" smtClean="0"/>
              <a:t> 성적의 평균으로 종합 성적을</a:t>
            </a:r>
            <a:r>
              <a:rPr lang="ko-KR" altLang="en-US" baseline="0" dirty="0" smtClean="0"/>
              <a:t> 부여합니다</a:t>
            </a:r>
            <a:r>
              <a:rPr lang="en-US" altLang="ko-KR" baseline="0" dirty="0" smtClean="0"/>
              <a:t>. </a:t>
            </a:r>
            <a:r>
              <a:rPr lang="ko-KR" altLang="en-US" baseline="0" dirty="0" err="1" smtClean="0"/>
              <a:t>여섯과목의</a:t>
            </a:r>
            <a:r>
              <a:rPr lang="ko-KR" altLang="en-US" baseline="0" dirty="0" smtClean="0"/>
              <a:t> 점수 평균이 </a:t>
            </a:r>
            <a:r>
              <a:rPr lang="en-US" altLang="ko-KR" baseline="0" dirty="0" smtClean="0"/>
              <a:t>70</a:t>
            </a:r>
            <a:r>
              <a:rPr lang="ko-KR" altLang="en-US" baseline="0" dirty="0" smtClean="0"/>
              <a:t>점 이상</a:t>
            </a:r>
            <a:r>
              <a:rPr lang="en-US" altLang="ko-KR" baseline="0" dirty="0" smtClean="0"/>
              <a:t>. C</a:t>
            </a:r>
            <a:r>
              <a:rPr lang="ko-KR" altLang="en-US" baseline="0" dirty="0" smtClean="0"/>
              <a:t>학점 이상이면 이수할 수 있습니다</a:t>
            </a:r>
            <a:r>
              <a:rPr lang="en-US" altLang="ko-KR" baseline="0" dirty="0" smtClean="0"/>
              <a:t>.  </a:t>
            </a:r>
            <a:r>
              <a:rPr lang="ko-KR" altLang="en-US" baseline="0" dirty="0" smtClean="0"/>
              <a:t>대학교 대학원 과정과 동일하게 생각하시면 되겠습니다</a:t>
            </a:r>
            <a:r>
              <a:rPr lang="en-US" altLang="ko-KR" baseline="0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BB39-FF93-407C-8F29-8B506F11160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24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성적 평가는 출석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지필평가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연수활동</a:t>
            </a:r>
            <a:r>
              <a:rPr lang="ko-KR" altLang="en-US" baseline="0" dirty="0" smtClean="0"/>
              <a:t> 등을 평가합니다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자세한 과목별 평가기준은 안내한 강의계획서를 참고하시기 바랍니다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또한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교과목별</a:t>
            </a:r>
            <a:r>
              <a:rPr lang="ko-KR" altLang="en-US" baseline="0" dirty="0" smtClean="0"/>
              <a:t> 출석률이 총 수업시간의 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분의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에 미달하는 경우 </a:t>
            </a:r>
            <a:r>
              <a:rPr lang="ko-KR" altLang="en-US" baseline="0" dirty="0" err="1" smtClean="0"/>
              <a:t>미이수</a:t>
            </a:r>
            <a:r>
              <a:rPr lang="ko-KR" altLang="en-US" baseline="0" dirty="0" smtClean="0"/>
              <a:t> 됩니다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BB39-FF93-407C-8F29-8B506F11160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627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다음은 실시간 비대면 수업 진행 시 출석에 관한 내용입니다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줌에 접속하여 강의를 들으실 때는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인터넷 환경이 안정된 곳에서 들으시기를 권고해 드립니다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예를 들어 연구실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사무실 또는 </a:t>
            </a:r>
            <a:r>
              <a:rPr lang="ko-KR" altLang="en-US" dirty="0" err="1" smtClean="0"/>
              <a:t>개인자택이</a:t>
            </a:r>
            <a:r>
              <a:rPr lang="ko-KR" altLang="en-US" dirty="0" smtClean="0"/>
              <a:t> 되겠습니다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만약 이동중에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운전을 </a:t>
            </a:r>
            <a:r>
              <a:rPr lang="ko-KR" altLang="en-US" baseline="0" dirty="0" err="1" smtClean="0"/>
              <a:t>하면서듣는</a:t>
            </a:r>
            <a:r>
              <a:rPr lang="ko-KR" altLang="en-US" baseline="0" dirty="0" smtClean="0"/>
              <a:t> 다던지 야외 공간에서 연수에 참여하시는 경우 출석으로 인정되지 않습니다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또한 모든 비대면 실시간 연수가 진행되는 줌 수업에는 모니터링요원이 상주하며 선생님들의 출결을 관리한다는 것을 알려드립니다</a:t>
            </a:r>
            <a:r>
              <a:rPr lang="en-US" altLang="ko-KR" baseline="0" dirty="0" smtClean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BB39-FF93-407C-8F29-8B506F11160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56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45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46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024963" y="3301857"/>
            <a:ext cx="10516271" cy="5674449"/>
            <a:chOff x="10024963" y="3301857"/>
            <a:chExt cx="10516271" cy="567444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60000">
              <a:off x="10024963" y="3301857"/>
              <a:ext cx="10516271" cy="567444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34338" y="1062841"/>
            <a:ext cx="606793" cy="737670"/>
            <a:chOff x="334338" y="1062841"/>
            <a:chExt cx="606793" cy="73767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338" y="1062841"/>
              <a:ext cx="606793" cy="73767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555985" y="2388471"/>
            <a:ext cx="13945946" cy="5163653"/>
            <a:chOff x="-555985" y="2388471"/>
            <a:chExt cx="13945946" cy="516365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55985" y="2388471"/>
              <a:ext cx="13945946" cy="516365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70756" y="2388471"/>
            <a:ext cx="1127422" cy="1168312"/>
            <a:chOff x="1170756" y="2388471"/>
            <a:chExt cx="1127422" cy="116831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0756" y="2388471"/>
              <a:ext cx="1127422" cy="116831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70756" y="4310356"/>
            <a:ext cx="1228857" cy="1319883"/>
            <a:chOff x="1170756" y="4310356"/>
            <a:chExt cx="1228857" cy="131988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0756" y="4310356"/>
              <a:ext cx="1228857" cy="131988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34467" y="6463651"/>
            <a:ext cx="864076" cy="1459014"/>
            <a:chOff x="1734467" y="6463651"/>
            <a:chExt cx="864076" cy="14590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4467" y="6463651"/>
              <a:ext cx="864076" cy="14590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3988527" y="6797471"/>
            <a:ext cx="1246994" cy="1125195"/>
            <a:chOff x="3988527" y="6797471"/>
            <a:chExt cx="1246994" cy="112519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8527" y="6797471"/>
              <a:ext cx="1246994" cy="112519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-960000">
            <a:off x="4465215" y="2910659"/>
            <a:ext cx="10615628" cy="528994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-960000">
            <a:off x="4615402" y="2234566"/>
            <a:ext cx="8410349" cy="2376597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4524601" y="3309679"/>
            <a:ext cx="1516996" cy="1200686"/>
            <a:chOff x="14524601" y="3309679"/>
            <a:chExt cx="1516996" cy="1200686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24601" y="3309679"/>
              <a:ext cx="1516996" cy="12006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758002" y="5537876"/>
            <a:ext cx="1516996" cy="1202411"/>
            <a:chOff x="14758002" y="5537876"/>
            <a:chExt cx="1516996" cy="1202411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58002" y="5537876"/>
              <a:ext cx="1516996" cy="120241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1982330" y="4448885"/>
            <a:ext cx="1407631" cy="1387944"/>
            <a:chOff x="11982330" y="4448885"/>
            <a:chExt cx="1407631" cy="1387944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82330" y="4448885"/>
              <a:ext cx="1407631" cy="138794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536726" y="51378"/>
            <a:ext cx="3748988" cy="1349410"/>
            <a:chOff x="14536726" y="51378"/>
            <a:chExt cx="3748988" cy="1349410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36726" y="51378"/>
              <a:ext cx="3748988" cy="1349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500" y="481889"/>
            <a:ext cx="6139217" cy="236708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4536726" y="51378"/>
            <a:ext cx="3748988" cy="1349410"/>
            <a:chOff x="14536726" y="51378"/>
            <a:chExt cx="3748988" cy="1349410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36726" y="51378"/>
              <a:ext cx="3748988" cy="1349410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400" y="2401505"/>
            <a:ext cx="15735430" cy="67841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78379" y="2262866"/>
            <a:ext cx="912741" cy="912741"/>
            <a:chOff x="778379" y="2262866"/>
            <a:chExt cx="912741" cy="91274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379" y="2262866"/>
              <a:ext cx="912741" cy="91274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84265" y="3111931"/>
            <a:ext cx="15186297" cy="66769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62935" y="2973293"/>
            <a:ext cx="912741" cy="912741"/>
            <a:chOff x="762935" y="2973293"/>
            <a:chExt cx="912741" cy="9127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935" y="2973293"/>
              <a:ext cx="912741" cy="91274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46590" y="4563669"/>
            <a:ext cx="11882830" cy="67660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7066" y="5191085"/>
            <a:ext cx="7968772" cy="67841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46590" y="5941276"/>
            <a:ext cx="14517201" cy="245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55985" y="1988471"/>
            <a:ext cx="11675676" cy="5163653"/>
            <a:chOff x="-555985" y="1988471"/>
            <a:chExt cx="11675676" cy="516365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55985" y="1988471"/>
              <a:ext cx="11675676" cy="516365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209851" y="2352669"/>
            <a:ext cx="10516271" cy="5674449"/>
            <a:chOff x="9209851" y="2352669"/>
            <a:chExt cx="10516271" cy="567444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0000">
              <a:off x="9209851" y="2352669"/>
              <a:ext cx="10516271" cy="567444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1140000">
            <a:off x="4841061" y="3383047"/>
            <a:ext cx="8039701" cy="444941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51236" y="1988471"/>
            <a:ext cx="1324555" cy="1372596"/>
            <a:chOff x="851236" y="1988471"/>
            <a:chExt cx="1324555" cy="137259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1236" y="1988471"/>
              <a:ext cx="1324555" cy="13725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70756" y="3910356"/>
            <a:ext cx="1228857" cy="1319883"/>
            <a:chOff x="1170756" y="3910356"/>
            <a:chExt cx="1228857" cy="131988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0756" y="3910356"/>
              <a:ext cx="1228857" cy="131988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734467" y="6063651"/>
            <a:ext cx="864076" cy="1459014"/>
            <a:chOff x="1734467" y="6063651"/>
            <a:chExt cx="864076" cy="145901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4467" y="6063651"/>
              <a:ext cx="864076" cy="145901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988527" y="6397471"/>
            <a:ext cx="1246994" cy="1125195"/>
            <a:chOff x="3988527" y="6397471"/>
            <a:chExt cx="1246994" cy="112519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8527" y="6397471"/>
              <a:ext cx="1246994" cy="112519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306655" y="3043357"/>
            <a:ext cx="1407631" cy="1387944"/>
            <a:chOff x="12306655" y="3043357"/>
            <a:chExt cx="1407631" cy="138794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06655" y="3043357"/>
              <a:ext cx="1407631" cy="138794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555489" y="2536643"/>
            <a:ext cx="1516996" cy="1200686"/>
            <a:chOff x="14555489" y="2536643"/>
            <a:chExt cx="1516996" cy="120068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55489" y="2536643"/>
              <a:ext cx="1516996" cy="12006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6768718" y="4861240"/>
            <a:ext cx="1516996" cy="1202411"/>
            <a:chOff x="16768718" y="4861240"/>
            <a:chExt cx="1516996" cy="120241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68718" y="4861240"/>
              <a:ext cx="1516996" cy="120241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536726" y="51378"/>
            <a:ext cx="3748988" cy="1349410"/>
            <a:chOff x="14536726" y="51378"/>
            <a:chExt cx="3748988" cy="134941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36726" y="51378"/>
              <a:ext cx="3748988" cy="1349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3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55985" y="1988471"/>
            <a:ext cx="11675676" cy="5163653"/>
            <a:chOff x="-555985" y="1988471"/>
            <a:chExt cx="11675676" cy="516365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55985" y="1988471"/>
              <a:ext cx="11675676" cy="516365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209851" y="2352669"/>
            <a:ext cx="10516271" cy="5674449"/>
            <a:chOff x="9209851" y="2352669"/>
            <a:chExt cx="10516271" cy="567444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0000">
              <a:off x="9209851" y="2352669"/>
              <a:ext cx="10516271" cy="567444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1140000">
            <a:off x="4771751" y="3140299"/>
            <a:ext cx="9559587" cy="427798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51236" y="1988471"/>
            <a:ext cx="1324555" cy="1372596"/>
            <a:chOff x="851236" y="1988471"/>
            <a:chExt cx="1324555" cy="137259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1236" y="1988471"/>
              <a:ext cx="1324555" cy="13725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70756" y="3910356"/>
            <a:ext cx="1228857" cy="1319883"/>
            <a:chOff x="1170756" y="3910356"/>
            <a:chExt cx="1228857" cy="131988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0756" y="3910356"/>
              <a:ext cx="1228857" cy="131988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734467" y="6063651"/>
            <a:ext cx="864076" cy="1459014"/>
            <a:chOff x="1734467" y="6063651"/>
            <a:chExt cx="864076" cy="145901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4467" y="6063651"/>
              <a:ext cx="864076" cy="145901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988527" y="6397471"/>
            <a:ext cx="1246994" cy="1125195"/>
            <a:chOff x="3988527" y="6397471"/>
            <a:chExt cx="1246994" cy="112519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8527" y="6397471"/>
              <a:ext cx="1246994" cy="112519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306655" y="3043357"/>
            <a:ext cx="1407631" cy="1387944"/>
            <a:chOff x="12306655" y="3043357"/>
            <a:chExt cx="1407631" cy="138794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06655" y="3043357"/>
              <a:ext cx="1407631" cy="138794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555489" y="2536643"/>
            <a:ext cx="1516996" cy="1200686"/>
            <a:chOff x="14555489" y="2536643"/>
            <a:chExt cx="1516996" cy="120068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55489" y="2536643"/>
              <a:ext cx="1516996" cy="12006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6768718" y="4861240"/>
            <a:ext cx="1516996" cy="1202411"/>
            <a:chOff x="16768718" y="4861240"/>
            <a:chExt cx="1516996" cy="120241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68718" y="4861240"/>
              <a:ext cx="1516996" cy="120241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536726" y="51378"/>
            <a:ext cx="3748988" cy="1349410"/>
            <a:chOff x="14536726" y="51378"/>
            <a:chExt cx="3748988" cy="134941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36726" y="51378"/>
              <a:ext cx="3748988" cy="13494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55985" y="1988471"/>
            <a:ext cx="11675676" cy="5163653"/>
            <a:chOff x="-555985" y="1988471"/>
            <a:chExt cx="11675676" cy="516365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55985" y="1988471"/>
              <a:ext cx="11675676" cy="516365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209851" y="2352669"/>
            <a:ext cx="10516271" cy="5674449"/>
            <a:chOff x="9209851" y="2352669"/>
            <a:chExt cx="10516271" cy="567444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0000">
              <a:off x="9209851" y="2352669"/>
              <a:ext cx="10516271" cy="567444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1140000">
            <a:off x="5224586" y="3265110"/>
            <a:ext cx="8484701" cy="428462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51236" y="1988471"/>
            <a:ext cx="1324555" cy="1372596"/>
            <a:chOff x="851236" y="1988471"/>
            <a:chExt cx="1324555" cy="137259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1236" y="1988471"/>
              <a:ext cx="1324555" cy="13725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70756" y="3910356"/>
            <a:ext cx="1228857" cy="1319883"/>
            <a:chOff x="1170756" y="3910356"/>
            <a:chExt cx="1228857" cy="131988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0756" y="3910356"/>
              <a:ext cx="1228857" cy="131988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734467" y="6063651"/>
            <a:ext cx="864076" cy="1459014"/>
            <a:chOff x="1734467" y="6063651"/>
            <a:chExt cx="864076" cy="145901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4467" y="6063651"/>
              <a:ext cx="864076" cy="145901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988527" y="6397471"/>
            <a:ext cx="1246994" cy="1125195"/>
            <a:chOff x="3988527" y="6397471"/>
            <a:chExt cx="1246994" cy="112519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8527" y="6397471"/>
              <a:ext cx="1246994" cy="112519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306655" y="3043357"/>
            <a:ext cx="1407631" cy="1387944"/>
            <a:chOff x="12306655" y="3043357"/>
            <a:chExt cx="1407631" cy="138794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06655" y="3043357"/>
              <a:ext cx="1407631" cy="138794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555489" y="2536643"/>
            <a:ext cx="1516996" cy="1200686"/>
            <a:chOff x="14555489" y="2536643"/>
            <a:chExt cx="1516996" cy="120068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55489" y="2536643"/>
              <a:ext cx="1516996" cy="12006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6768718" y="4861240"/>
            <a:ext cx="1516996" cy="1202411"/>
            <a:chOff x="16768718" y="4861240"/>
            <a:chExt cx="1516996" cy="120241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68718" y="4861240"/>
              <a:ext cx="1516996" cy="120241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536726" y="51378"/>
            <a:ext cx="3748988" cy="1349410"/>
            <a:chOff x="14536726" y="51378"/>
            <a:chExt cx="3748988" cy="134941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36726" y="51378"/>
              <a:ext cx="3748988" cy="1349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7810" y="196175"/>
            <a:ext cx="7970208" cy="237825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33205" y="1986667"/>
            <a:ext cx="17019305" cy="8060952"/>
            <a:chOff x="633205" y="1986667"/>
            <a:chExt cx="17019305" cy="8060952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205" y="1986667"/>
              <a:ext cx="17019305" cy="8060952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0516" y="2454373"/>
            <a:ext cx="13691033" cy="675574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536726" y="51378"/>
            <a:ext cx="3748988" cy="1349410"/>
            <a:chOff x="14536726" y="51378"/>
            <a:chExt cx="3748988" cy="134941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36726" y="51378"/>
              <a:ext cx="3748988" cy="1349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2390" y="2869003"/>
            <a:ext cx="3805639" cy="1929081"/>
            <a:chOff x="1692390" y="2869003"/>
            <a:chExt cx="3805639" cy="19290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2390" y="2869003"/>
              <a:ext cx="3805639" cy="19290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40038" y="2849955"/>
            <a:ext cx="3805639" cy="1929081"/>
            <a:chOff x="7240038" y="2849955"/>
            <a:chExt cx="3805639" cy="192908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0038" y="2849955"/>
              <a:ext cx="3805639" cy="192908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9529" y="481889"/>
            <a:ext cx="6167779" cy="236708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153" y="2827668"/>
            <a:ext cx="3884538" cy="169377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1053" y="2932424"/>
            <a:ext cx="3923112" cy="169384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818476" y="2869003"/>
            <a:ext cx="3805639" cy="1929081"/>
            <a:chOff x="12818476" y="2869003"/>
            <a:chExt cx="3805639" cy="192908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18476" y="2869003"/>
              <a:ext cx="3805639" cy="192908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77139" y="2941948"/>
            <a:ext cx="3884549" cy="169384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536726" y="51378"/>
            <a:ext cx="3748988" cy="1349410"/>
            <a:chOff x="14536726" y="51378"/>
            <a:chExt cx="3748988" cy="134941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36726" y="51378"/>
              <a:ext cx="3748988" cy="134941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356306" y="3577055"/>
            <a:ext cx="33029222" cy="7543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8743" y="481889"/>
            <a:ext cx="7221160" cy="236873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4536726" y="51378"/>
            <a:ext cx="3748988" cy="1349410"/>
            <a:chOff x="14536726" y="51378"/>
            <a:chExt cx="3748988" cy="1349410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36726" y="51378"/>
              <a:ext cx="3748988" cy="1349410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834003" y="-815726"/>
            <a:ext cx="27922780" cy="13035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9048" y="2209524"/>
            <a:ext cx="16807619" cy="7878095"/>
            <a:chOff x="739048" y="2209524"/>
            <a:chExt cx="16807619" cy="787809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048" y="2209524"/>
              <a:ext cx="16807619" cy="787809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3077" y="481889"/>
            <a:ext cx="8842341" cy="248301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536726" y="51378"/>
            <a:ext cx="3748988" cy="1349410"/>
            <a:chOff x="14536726" y="51378"/>
            <a:chExt cx="3748988" cy="134941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36726" y="51378"/>
              <a:ext cx="3748988" cy="1349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995" y="481889"/>
            <a:ext cx="4612303" cy="237660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2637022" y="2441965"/>
            <a:ext cx="13011670" cy="5401784"/>
            <a:chOff x="2637022" y="2441965"/>
            <a:chExt cx="13011670" cy="540178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7022" y="2441965"/>
              <a:ext cx="13011670" cy="540178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810811" y="4571429"/>
            <a:ext cx="12602317" cy="2654560"/>
            <a:chOff x="2810811" y="4571429"/>
            <a:chExt cx="12602317" cy="265456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0811" y="4571429"/>
              <a:ext cx="12602317" cy="265456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717231" y="7458554"/>
            <a:ext cx="1191000" cy="633205"/>
            <a:chOff x="8717231" y="7458554"/>
            <a:chExt cx="1191000" cy="63320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8717231" y="7458554"/>
              <a:ext cx="1191000" cy="63320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74601" y="8502214"/>
            <a:ext cx="2790592" cy="66462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536726" y="51378"/>
            <a:ext cx="3748988" cy="1349410"/>
            <a:chOff x="14536726" y="51378"/>
            <a:chExt cx="3748988" cy="134941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36726" y="51378"/>
              <a:ext cx="3748988" cy="1349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995" y="481889"/>
            <a:ext cx="4612303" cy="237660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2845475" y="2486486"/>
            <a:ext cx="12563763" cy="6542342"/>
            <a:chOff x="2845475" y="2486486"/>
            <a:chExt cx="12563763" cy="6542342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5475" y="2486486"/>
              <a:ext cx="12563763" cy="654234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536726" y="51378"/>
            <a:ext cx="3748988" cy="1349410"/>
            <a:chOff x="14536726" y="51378"/>
            <a:chExt cx="3748988" cy="134941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36726" y="51378"/>
              <a:ext cx="3748988" cy="1349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995" y="481889"/>
            <a:ext cx="4612303" cy="237660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926641" y="830131"/>
            <a:ext cx="28138996" cy="1119684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9753" y="2553144"/>
            <a:ext cx="7140022" cy="74632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4536726" y="51378"/>
            <a:ext cx="3748988" cy="1349410"/>
            <a:chOff x="14536726" y="51378"/>
            <a:chExt cx="3748988" cy="13494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36726" y="51378"/>
              <a:ext cx="3748988" cy="1349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579</Words>
  <Application>Microsoft Office PowerPoint</Application>
  <PresentationFormat>사용자 지정</PresentationFormat>
  <Paragraphs>34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이보배</cp:lastModifiedBy>
  <cp:revision>21</cp:revision>
  <cp:lastPrinted>2023-06-15T05:42:39Z</cp:lastPrinted>
  <dcterms:created xsi:type="dcterms:W3CDTF">2023-06-14T09:27:10Z</dcterms:created>
  <dcterms:modified xsi:type="dcterms:W3CDTF">2023-06-19T06:01:43Z</dcterms:modified>
</cp:coreProperties>
</file>